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91" r:id="rId5"/>
    <p:sldId id="290" r:id="rId6"/>
    <p:sldId id="284" r:id="rId7"/>
    <p:sldId id="285" r:id="rId8"/>
    <p:sldId id="289" r:id="rId9"/>
    <p:sldId id="288" r:id="rId10"/>
    <p:sldId id="286" r:id="rId11"/>
    <p:sldId id="287" r:id="rId12"/>
    <p:sldId id="280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Рабочий стол\LEGO 2018-2019 гг\схемы\681febfb71bf2f62e2c7be72697a12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7999" cy="914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3" y="1357298"/>
            <a:ext cx="7286677" cy="3357586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Муниципальное бюджетное дошкольное образовательное учреждение «Детский сад №7 «Колокольчик» </a:t>
            </a:r>
            <a:r>
              <a:rPr lang="ru-RU" sz="1400" dirty="0" err="1" smtClean="0"/>
              <a:t>общеразвивающего</a:t>
            </a:r>
            <a:r>
              <a:rPr lang="ru-RU" sz="1400" dirty="0" smtClean="0"/>
              <a:t> вида с приоритетным осуществлением деятельности по познавательно-речевому направлению развития детей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2060"/>
                </a:solidFill>
              </a:rPr>
              <a:t>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>
                <a:solidFill>
                  <a:srgbClr val="C00000"/>
                </a:solidFill>
              </a:rPr>
              <a:t>«</a:t>
            </a:r>
            <a:r>
              <a:rPr lang="en-US" sz="1400" i="1" dirty="0" smtClean="0">
                <a:solidFill>
                  <a:srgbClr val="C00000"/>
                </a:solidFill>
              </a:rPr>
              <a:t>LEGO</a:t>
            </a:r>
            <a:r>
              <a:rPr lang="ru-RU" sz="1400" i="1" dirty="0" smtClean="0">
                <a:solidFill>
                  <a:srgbClr val="C00000"/>
                </a:solidFill>
              </a:rPr>
              <a:t> конструирование и образовательная робототехника как средство развития навыков конструктивной  деятельности и технического творчества»</a:t>
            </a:r>
            <a:br>
              <a:rPr lang="ru-RU" sz="1400" i="1" dirty="0" smtClean="0">
                <a:solidFill>
                  <a:srgbClr val="C00000"/>
                </a:solidFill>
              </a:rPr>
            </a:br>
            <a:r>
              <a:rPr lang="ru-RU" sz="1400" i="1" dirty="0" smtClean="0">
                <a:solidFill>
                  <a:srgbClr val="C00000"/>
                </a:solidFill>
              </a:rPr>
              <a:t/>
            </a:r>
            <a:br>
              <a:rPr lang="ru-RU" sz="1400" i="1" dirty="0" smtClean="0">
                <a:solidFill>
                  <a:srgbClr val="C00000"/>
                </a:solidFill>
              </a:rPr>
            </a:br>
            <a:r>
              <a:rPr lang="ru-RU" sz="1400" i="1" dirty="0" smtClean="0">
                <a:solidFill>
                  <a:srgbClr val="C00000"/>
                </a:solidFill>
              </a:rPr>
              <a:t/>
            </a:r>
            <a:br>
              <a:rPr lang="ru-RU" sz="1400" i="1" dirty="0" smtClean="0">
                <a:solidFill>
                  <a:srgbClr val="C00000"/>
                </a:solidFill>
              </a:rPr>
            </a:br>
            <a:r>
              <a:rPr lang="ru-RU" sz="1400" i="1" dirty="0" smtClean="0">
                <a:solidFill>
                  <a:srgbClr val="C00000"/>
                </a:solidFill>
              </a:rPr>
              <a:t>        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5786454"/>
            <a:ext cx="3083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 – Польский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8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0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Методический день «Современные подходы в развитии детского технического творчества в дошкольном образовании. Игровые практики в развитии технических и конструктивных умений детей дошкольного возраста.»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ФОТО с методического дня\IMG-20230503-WA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1934854" cy="2571767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с методического дня\IMG-20230503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428736"/>
            <a:ext cx="1964880" cy="2611678"/>
          </a:xfrm>
          <a:prstGeom prst="rect">
            <a:avLst/>
          </a:prstGeom>
          <a:noFill/>
        </p:spPr>
      </p:pic>
      <p:pic>
        <p:nvPicPr>
          <p:cNvPr id="1028" name="Picture 4" descr="C:\Users\User\Desktop\ФОТО с методического дня\IMG-20230503-WA0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199292"/>
            <a:ext cx="2000264" cy="2658708"/>
          </a:xfrm>
          <a:prstGeom prst="rect">
            <a:avLst/>
          </a:prstGeom>
          <a:noFill/>
        </p:spPr>
      </p:pic>
      <p:pic>
        <p:nvPicPr>
          <p:cNvPr id="1029" name="Picture 5" descr="C:\Users\User\Desktop\ФОТО с методического дня\IMG-20230503-WA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428736"/>
            <a:ext cx="2000264" cy="2658710"/>
          </a:xfrm>
          <a:prstGeom prst="rect">
            <a:avLst/>
          </a:prstGeom>
          <a:noFill/>
        </p:spPr>
      </p:pic>
      <p:pic>
        <p:nvPicPr>
          <p:cNvPr id="1030" name="Picture 6" descr="C:\Users\User\Desktop\ФОТО с методического дня\IMG-20230503-WA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180341"/>
            <a:ext cx="2014520" cy="2677659"/>
          </a:xfrm>
          <a:prstGeom prst="rect">
            <a:avLst/>
          </a:prstGeom>
          <a:noFill/>
        </p:spPr>
      </p:pic>
      <p:pic>
        <p:nvPicPr>
          <p:cNvPr id="1031" name="Picture 7" descr="C:\Users\User\Desktop\ФОТО с методического дня\IMG-20230503-WA00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143380"/>
            <a:ext cx="2042328" cy="2714620"/>
          </a:xfrm>
          <a:prstGeom prst="rect">
            <a:avLst/>
          </a:prstGeom>
          <a:noFill/>
        </p:spPr>
      </p:pic>
      <p:pic>
        <p:nvPicPr>
          <p:cNvPr id="1032" name="Picture 8" descr="C:\Users\User\Desktop\ФОТО с методического дня\IMG-20230503-WA00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7" y="1437002"/>
            <a:ext cx="1928827" cy="2563757"/>
          </a:xfrm>
          <a:prstGeom prst="rect">
            <a:avLst/>
          </a:prstGeom>
          <a:noFill/>
        </p:spPr>
      </p:pic>
      <p:pic>
        <p:nvPicPr>
          <p:cNvPr id="1033" name="Picture 9" descr="C:\Users\User\Desktop\ФОТО с методического дня\IMG-20230503-WA0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4180341"/>
            <a:ext cx="2014520" cy="2677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7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 Работа с родителями по </a:t>
            </a:r>
            <a:r>
              <a:rPr lang="en-US" sz="2800" b="1" smtClean="0">
                <a:solidFill>
                  <a:srgbClr val="002060"/>
                </a:solidFill>
                <a:latin typeface="Arial Black" pitchFamily="34" charset="0"/>
              </a:rPr>
              <a:t>LEGO </a:t>
            </a: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конструированию и робототехнике </a:t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15364" name="Рисунок 10" descr="C:\Users\User\Downloads\IMG-4cf78fd3d00aec51512d98ceb7ac461e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0"/>
            <a:ext cx="2530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9" descr="C:\Users\User\Downloads\IMG-4d308e42531f758261fbe623cc5800f5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0" y="1357313"/>
            <a:ext cx="2476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C:\Users\User\Downloads\IMG-2b968156f53970e78833fb2894e8d824-V.jpg"/>
          <p:cNvPicPr>
            <a:picLocks noChangeAspect="1" noChangeArrowheads="1"/>
          </p:cNvPicPr>
          <p:nvPr/>
        </p:nvPicPr>
        <p:blipFill>
          <a:blip r:embed="rId5"/>
          <a:srcRect b="26398"/>
          <a:stretch>
            <a:fillRect/>
          </a:stretch>
        </p:blipFill>
        <p:spPr bwMode="auto">
          <a:xfrm>
            <a:off x="5643563" y="1357313"/>
            <a:ext cx="3357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Arial Black" pitchFamily="34" charset="0"/>
              </a:rPr>
              <a:t>Дома  мы тоже играем в </a:t>
            </a:r>
            <a:r>
              <a:rPr lang="en-US" sz="3600" b="1" smtClean="0">
                <a:solidFill>
                  <a:srgbClr val="002060"/>
                </a:solidFill>
                <a:latin typeface="Arial Black" pitchFamily="34" charset="0"/>
              </a:rPr>
              <a:t>LEGO </a:t>
            </a:r>
            <a:r>
              <a:rPr lang="ru-RU" sz="36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13316" name="Рисунок 7" descr="C:\Users\User\Downloads\IMG-5327a6f6d55e1bf54591c212c560c20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357313"/>
            <a:ext cx="19288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8" descr="C:\Users\User\Downloads\IMG-92269fd95eacff7a7fe47fd221da3ef5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357313"/>
            <a:ext cx="20716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9" descr="C:\Users\User\Downloads\IMG-edf7cefdb2ee90c960dfe150123203c9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357563"/>
            <a:ext cx="15716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1" descr="C:\Users\User\Downloads\IMG-d1dbdf11233ca21841306d2381bda5cf-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38" y="3857625"/>
            <a:ext cx="3633787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2" descr="C:\Users\User\Downloads\IMG-f9ca085b3b428768b1388b2721976529-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4000500"/>
            <a:ext cx="20716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Содержимое 12" descr="C:\Users\User\Downloads\IMG-1231bc662f9acb81e7b6e11e8b6e0305-V.jpg"/>
          <p:cNvPicPr>
            <a:picLocks noGrp="1"/>
          </p:cNvPicPr>
          <p:nvPr>
            <p:ph idx="1"/>
          </p:nvPr>
        </p:nvPicPr>
        <p:blipFill>
          <a:blip r:embed="rId8"/>
          <a:srcRect b="34688"/>
          <a:stretch>
            <a:fillRect/>
          </a:stretch>
        </p:blipFill>
        <p:spPr>
          <a:xfrm>
            <a:off x="2000250" y="1143000"/>
            <a:ext cx="2143125" cy="257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4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Arial Black" pitchFamily="34" charset="0"/>
              </a:rPr>
              <a:t>Мастер – классы по образовательная робототехнике</a:t>
            </a:r>
            <a:r>
              <a:rPr lang="en-US" sz="28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Мастер – класс по образовательной робототехнике для студентов</a:t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b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16388" name="Содержимое 15" descr="C:\Users\User\Desktop\VID 3_Moment 6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142984"/>
            <a:ext cx="2286016" cy="3429023"/>
          </a:xfrm>
        </p:spPr>
      </p:pic>
      <p:pic>
        <p:nvPicPr>
          <p:cNvPr id="16389" name="Рисунок 17" descr="C:\Users\User\Desktop\VID 3_Moment 3.jpg"/>
          <p:cNvPicPr>
            <a:picLocks noChangeAspect="1" noChangeArrowheads="1"/>
          </p:cNvPicPr>
          <p:nvPr/>
        </p:nvPicPr>
        <p:blipFill>
          <a:blip r:embed="rId4"/>
          <a:srcRect t="21040" r="16867" b="9276"/>
          <a:stretch>
            <a:fillRect/>
          </a:stretch>
        </p:blipFill>
        <p:spPr bwMode="auto">
          <a:xfrm>
            <a:off x="5357818" y="1000108"/>
            <a:ext cx="2286016" cy="340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8" descr="C:\Users\User\Desktop\VID 3_Moment 2.jpg"/>
          <p:cNvPicPr>
            <a:picLocks noChangeAspect="1" noChangeArrowheads="1"/>
          </p:cNvPicPr>
          <p:nvPr/>
        </p:nvPicPr>
        <p:blipFill>
          <a:blip r:embed="rId5"/>
          <a:srcRect b="8537"/>
          <a:stretch>
            <a:fillRect/>
          </a:stretch>
        </p:blipFill>
        <p:spPr bwMode="auto">
          <a:xfrm>
            <a:off x="2643174" y="2143116"/>
            <a:ext cx="2428892" cy="369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AppData\Local\Temp\Temp1_Attachments_ira.d89100981984@yandex.ru_2023-05-17_12-55-06.zip\IMG-00feeec4d3e12c68db6dd7f0856a1e99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511137"/>
            <a:ext cx="3127762" cy="23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План работы на 2022 – 2023 учебный год по инновационной деятельности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«</a:t>
            </a:r>
            <a:r>
              <a:rPr lang="en-US" sz="1600" b="1" i="1" dirty="0" smtClean="0"/>
              <a:t>LEGO</a:t>
            </a:r>
            <a:r>
              <a:rPr lang="ru-RU" sz="1600" b="1" i="1" dirty="0" smtClean="0"/>
              <a:t> конструирование и образовательная робототехника как средство развития навыков конструктивной  деятельности и технического творчества»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29792"/>
          <a:ext cx="8472520" cy="4743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130"/>
                <a:gridCol w="3282554"/>
                <a:gridCol w="953706"/>
                <a:gridCol w="2118130"/>
              </a:tblGrid>
              <a:tr h="198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Тема мероприятия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Сроки проведения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Ответственные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Мастер-класс для воспитателей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Новые виды конструирования как средство для всестороннего развития детей дошкольного возраста в условиях ФГОС. LEGO – конструирование и робототехника»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Зам. зав. по УВР, воспитатели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2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Мастер-класс для воспитателей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"Использование робота-пчелы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Bee-bot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 процессе педагогической деятельности с детьми в ДОУ"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Октябрь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Зам. зав. по УВР,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воспитатели, специалисты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Педагогический совет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«Внедрение 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LEGO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конструирования в образовательный процесс ДОУ»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Ноябрь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Зам. зав. по УВР,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, специалисты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Консультация для воспитателей.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«Развитие речи, как средство развитие речи по технологии LEGO- конструирования».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Январь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Зам. зав. по УВР, воспитатели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Консультация для родителей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"Развитие речи детей старшего дошкольного возраста на основе LEGO-конструирования"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Зам. зав. по УВР, воспитатели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Семинар - практикум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«Возможность использования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LEGO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конструктора в работе специалистов ДОУ»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Зам.зав. по УВР, специалисты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2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Методический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день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Современные подходы в развитии детского технического творчества в дошкольном образовании. Игровые практики в развитии технических и конструктивных умений детей дошкольного возраста.»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Зам.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 по УВР,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воспитатели, специалисты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08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7"/>
          <p:cNvSpPr>
            <a:spLocks noGrp="1"/>
          </p:cNvSpPr>
          <p:nvPr>
            <p:ph type="body" idx="1"/>
          </p:nvPr>
        </p:nvSpPr>
        <p:spPr>
          <a:xfrm>
            <a:off x="457200" y="285750"/>
            <a:ext cx="4040188" cy="1214438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Перспективный план работы по </a:t>
            </a:r>
            <a:r>
              <a:rPr lang="en-US" sz="1800" dirty="0" smtClean="0">
                <a:solidFill>
                  <a:srgbClr val="002060"/>
                </a:solidFill>
                <a:latin typeface="Arial Black" pitchFamily="34" charset="0"/>
              </a:rPr>
              <a:t>LEGO –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конструированию на 2022 – 2023 год</a:t>
            </a:r>
          </a:p>
        </p:txBody>
      </p:sp>
      <p:sp>
        <p:nvSpPr>
          <p:cNvPr id="7171" name="Текст 18"/>
          <p:cNvSpPr>
            <a:spLocks noGrp="1"/>
          </p:cNvSpPr>
          <p:nvPr>
            <p:ph type="body" sz="quarter" idx="3"/>
          </p:nvPr>
        </p:nvSpPr>
        <p:spPr>
          <a:xfrm>
            <a:off x="4645025" y="357188"/>
            <a:ext cx="4041775" cy="1285875"/>
          </a:xfrm>
        </p:spPr>
        <p:txBody>
          <a:bodyPr/>
          <a:lstStyle/>
          <a:p>
            <a:pPr algn="ctr"/>
            <a:r>
              <a:rPr lang="ru-RU" sz="1800" smtClean="0">
                <a:solidFill>
                  <a:srgbClr val="002060"/>
                </a:solidFill>
                <a:latin typeface="Arial Black" pitchFamily="34" charset="0"/>
              </a:rPr>
              <a:t>План работы по инновационной деятельности </a:t>
            </a:r>
          </a:p>
          <a:p>
            <a:pPr algn="ctr"/>
            <a:r>
              <a:rPr lang="ru-RU" sz="1800" smtClean="0">
                <a:solidFill>
                  <a:srgbClr val="002060"/>
                </a:solidFill>
                <a:latin typeface="Arial Black" pitchFamily="34" charset="0"/>
              </a:rPr>
              <a:t>на 2022 – 2023 год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785938"/>
            <a:ext cx="3611563" cy="4808537"/>
          </a:xfrm>
          <a:noFill/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785938"/>
            <a:ext cx="3681413" cy="49022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17"/>
          <p:cNvSpPr>
            <a:spLocks noGrp="1"/>
          </p:cNvSpPr>
          <p:nvPr>
            <p:ph type="body" idx="1"/>
          </p:nvPr>
        </p:nvSpPr>
        <p:spPr>
          <a:xfrm>
            <a:off x="457200" y="285750"/>
            <a:ext cx="4040188" cy="121443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Конспекты по </a:t>
            </a:r>
            <a:r>
              <a:rPr lang="en-US" sz="1800" dirty="0" smtClean="0">
                <a:solidFill>
                  <a:srgbClr val="002060"/>
                </a:solidFill>
                <a:latin typeface="Arial Black" pitchFamily="34" charset="0"/>
              </a:rPr>
              <a:t>LEGO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 конструированию по 4 возрастным группам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на 2022 – 2023 год</a:t>
            </a:r>
          </a:p>
        </p:txBody>
      </p:sp>
      <p:sp>
        <p:nvSpPr>
          <p:cNvPr id="7171" name="Текст 18"/>
          <p:cNvSpPr>
            <a:spLocks noGrp="1"/>
          </p:cNvSpPr>
          <p:nvPr>
            <p:ph type="body" sz="quarter" idx="3"/>
          </p:nvPr>
        </p:nvSpPr>
        <p:spPr>
          <a:xfrm>
            <a:off x="4645025" y="357188"/>
            <a:ext cx="4041775" cy="1285875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Диагностические карты по </a:t>
            </a:r>
            <a:r>
              <a:rPr lang="en-US" sz="1800" dirty="0" smtClean="0">
                <a:solidFill>
                  <a:srgbClr val="002060"/>
                </a:solidFill>
                <a:latin typeface="Arial Black" pitchFamily="34" charset="0"/>
              </a:rPr>
              <a:t>LEGO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 конструированию по 4 возрастным группам 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на 2022 – 2023 год</a:t>
            </a:r>
          </a:p>
        </p:txBody>
      </p:sp>
      <p:pic>
        <p:nvPicPr>
          <p:cNvPr id="7" name="Содержимое 6" descr="C:\Users\User\Desktop\IMG_20230517_11482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6890" r="8745"/>
          <a:stretch>
            <a:fillRect/>
          </a:stretch>
        </p:blipFill>
        <p:spPr bwMode="auto">
          <a:xfrm rot="5400000">
            <a:off x="307851" y="1763795"/>
            <a:ext cx="3980079" cy="431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User\Desktop\IMG_20230517_11491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 l="14602"/>
          <a:stretch>
            <a:fillRect/>
          </a:stretch>
        </p:blipFill>
        <p:spPr bwMode="auto">
          <a:xfrm rot="5400000">
            <a:off x="4759150" y="1788482"/>
            <a:ext cx="4030247" cy="416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-1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7"/>
            <a:ext cx="8137555" cy="107156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Занятие в кружке  робототехники </a:t>
            </a:r>
            <a:br>
              <a:rPr lang="ru-RU" sz="2400" dirty="0" smtClean="0"/>
            </a:br>
            <a:r>
              <a:rPr lang="ru-RU" sz="2400" dirty="0" smtClean="0"/>
              <a:t>«ЭЛЕКТРОНИК» В  </a:t>
            </a:r>
            <a:r>
              <a:rPr lang="en-US" sz="2400" dirty="0" smtClean="0"/>
              <a:t>LEGO </a:t>
            </a:r>
            <a:r>
              <a:rPr lang="ru-RU" sz="2400" dirty="0" smtClean="0"/>
              <a:t> ЦЕНТРЕ</a:t>
            </a:r>
            <a:endParaRPr lang="ru-RU" sz="2400" dirty="0"/>
          </a:p>
        </p:txBody>
      </p:sp>
      <p:pic>
        <p:nvPicPr>
          <p:cNvPr id="1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676" y="198604"/>
            <a:ext cx="3202042" cy="13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336" y="11072866"/>
            <a:ext cx="3883543" cy="46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 descr="C:\Users\User\Desktop\IMG_20221101_0914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143116"/>
            <a:ext cx="2857488" cy="3399741"/>
          </a:xfrm>
          <a:prstGeom prst="rect">
            <a:avLst/>
          </a:prstGeom>
          <a:noFill/>
        </p:spPr>
      </p:pic>
      <p:pic>
        <p:nvPicPr>
          <p:cNvPr id="23556" name="Picture 4" descr="C:\Users\User\Desktop\IMG_20221101_0917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643050"/>
            <a:ext cx="3220825" cy="3714776"/>
          </a:xfrm>
          <a:prstGeom prst="rect">
            <a:avLst/>
          </a:prstGeom>
          <a:noFill/>
        </p:spPr>
      </p:pic>
      <p:pic>
        <p:nvPicPr>
          <p:cNvPr id="23557" name="Picture 5" descr="C:\Users\User\Desktop\IMG_20221101_0915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142984"/>
            <a:ext cx="2000264" cy="2668524"/>
          </a:xfrm>
          <a:prstGeom prst="rect">
            <a:avLst/>
          </a:prstGeom>
          <a:noFill/>
        </p:spPr>
      </p:pic>
      <p:pic>
        <p:nvPicPr>
          <p:cNvPr id="23558" name="Picture 6" descr="C:\Users\User\Desktop\IMG_20221101_0921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502144"/>
            <a:ext cx="2286016" cy="318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66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0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2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Мастер-класс с воспитателями «Новые виды конструирования как средство для всестороннего развития детей дошкольного возраста в условиях ФГОС. LEGO – конструирование и робототехника»</a:t>
            </a:r>
            <a:r>
              <a:rPr lang="ru-RU" sz="2000" dirty="0" smtClean="0">
                <a:ea typeface="Calibri"/>
                <a:cs typeface="Times New Roman"/>
              </a:rPr>
              <a:t/>
            </a:r>
            <a:br>
              <a:rPr lang="ru-RU" sz="2000" dirty="0" smtClean="0">
                <a:ea typeface="Calibri"/>
                <a:cs typeface="Times New Roman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19"/>
          <a:stretch/>
        </p:blipFill>
        <p:spPr bwMode="auto">
          <a:xfrm>
            <a:off x="0" y="5085310"/>
            <a:ext cx="6301036" cy="1772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IMG_20230517_0858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56" y="1639061"/>
            <a:ext cx="277810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IMG_20230517_085919.jpg"/>
          <p:cNvPicPr/>
          <p:nvPr/>
        </p:nvPicPr>
        <p:blipFill>
          <a:blip r:embed="rId5" cstate="print"/>
          <a:srcRect r="8844"/>
          <a:stretch>
            <a:fillRect/>
          </a:stretch>
        </p:blipFill>
        <p:spPr bwMode="auto">
          <a:xfrm rot="5400000">
            <a:off x="2464578" y="1607333"/>
            <a:ext cx="2714645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IMG_20230517_085827.jpg"/>
          <p:cNvPicPr/>
          <p:nvPr/>
        </p:nvPicPr>
        <p:blipFill>
          <a:blip r:embed="rId6" cstate="print"/>
          <a:srcRect r="7379"/>
          <a:stretch>
            <a:fillRect/>
          </a:stretch>
        </p:blipFill>
        <p:spPr bwMode="auto">
          <a:xfrm rot="5400000">
            <a:off x="4938797" y="1633443"/>
            <a:ext cx="26954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IMG_20230517_08584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377645" y="4234489"/>
            <a:ext cx="303244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97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0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Мастер-класс с воспитателями 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"Использование робота-пчелы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itchFamily="34" charset="0"/>
              </a:rPr>
              <a:t>Bee-bot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в процессе педагогической деятельности с детьми в ДОУ»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19"/>
          <a:stretch/>
        </p:blipFill>
        <p:spPr bwMode="auto">
          <a:xfrm>
            <a:off x="0" y="5085310"/>
            <a:ext cx="6301036" cy="1772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2182468" cy="290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000108"/>
            <a:ext cx="2182468" cy="290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071546"/>
            <a:ext cx="2143140" cy="285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3643314"/>
            <a:ext cx="2271917" cy="30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97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0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"Использование робота-пчелы </a:t>
            </a:r>
            <a:r>
              <a:rPr lang="ru-RU" sz="2000" b="1" dirty="0" err="1" smtClean="0">
                <a:solidFill>
                  <a:srgbClr val="002060"/>
                </a:solidFill>
                <a:latin typeface="Arial Black" pitchFamily="34" charset="0"/>
              </a:rPr>
              <a:t>Bee-bot</a:t>
            </a: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 в организованной образовательной деятельности ДОУ»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C:\Users\User\Desktop\IMG-3f10536b2dec3ceec80f00d12541e74d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278608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IMG-1dee5539a0f7a09119a1bce6a8306a59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928670"/>
            <a:ext cx="1857388" cy="25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Users\User\Desktop\IMG_20221007_0944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2324101" cy="3100550"/>
          </a:xfrm>
          <a:prstGeom prst="rect">
            <a:avLst/>
          </a:prstGeom>
          <a:noFill/>
        </p:spPr>
      </p:pic>
      <p:pic>
        <p:nvPicPr>
          <p:cNvPr id="13" name="Рисунок 12" descr="C:\Users\User\Desktop\ФОТО с методического дня\IMG_20230515_1017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054918" y="3945950"/>
            <a:ext cx="28912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ФОТО с методического дня\IMG_20230515_1022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058375" y="4014327"/>
            <a:ext cx="288516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ФОТО с методического дня\IMG_20230515_101904.jpg"/>
          <p:cNvPicPr/>
          <p:nvPr/>
        </p:nvPicPr>
        <p:blipFill>
          <a:blip r:embed="rId8" cstate="print"/>
          <a:srcRect r="22284"/>
          <a:stretch>
            <a:fillRect/>
          </a:stretch>
        </p:blipFill>
        <p:spPr bwMode="auto">
          <a:xfrm rot="5400000">
            <a:off x="6174108" y="969636"/>
            <a:ext cx="2500331" cy="241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97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0"/>
            <a:ext cx="9134012" cy="69382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Семинар – практикум «Возможность использования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LEGO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конструктора в работе специалистов ДОУ»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Рисунок 10" descr="C:\Users\User\Desktop\ФОТО с методического дня\IMG_20230512_105109.jpg"/>
          <p:cNvPicPr/>
          <p:nvPr/>
        </p:nvPicPr>
        <p:blipFill>
          <a:blip r:embed="rId3" cstate="print"/>
          <a:srcRect b="10112"/>
          <a:stretch>
            <a:fillRect/>
          </a:stretch>
        </p:blipFill>
        <p:spPr bwMode="auto">
          <a:xfrm>
            <a:off x="142844" y="1000108"/>
            <a:ext cx="19068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К 18 мая\IMG_20230512_105139.jpg"/>
          <p:cNvPicPr/>
          <p:nvPr/>
        </p:nvPicPr>
        <p:blipFill>
          <a:blip r:embed="rId4" cstate="print"/>
          <a:srcRect l="12791" t="17740" r="7376"/>
          <a:stretch>
            <a:fillRect/>
          </a:stretch>
        </p:blipFill>
        <p:spPr bwMode="auto">
          <a:xfrm rot="5400000">
            <a:off x="1928794" y="1357301"/>
            <a:ext cx="27146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К 18 мая\IMG_20230512_105220.jpg"/>
          <p:cNvPicPr/>
          <p:nvPr/>
        </p:nvPicPr>
        <p:blipFill>
          <a:blip r:embed="rId5" cstate="print"/>
          <a:srcRect l="14374" t="7694"/>
          <a:stretch>
            <a:fillRect/>
          </a:stretch>
        </p:blipFill>
        <p:spPr bwMode="auto">
          <a:xfrm rot="5400000">
            <a:off x="1912148" y="3945711"/>
            <a:ext cx="267649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К 18 мая\IMG_20230512_105051.jpg"/>
          <p:cNvPicPr/>
          <p:nvPr/>
        </p:nvPicPr>
        <p:blipFill>
          <a:blip r:embed="rId6" cstate="print"/>
          <a:srcRect t="9107" r="7216"/>
          <a:stretch>
            <a:fillRect/>
          </a:stretch>
        </p:blipFill>
        <p:spPr bwMode="auto">
          <a:xfrm rot="5400000">
            <a:off x="4107653" y="1393017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К 18 мая\IMG_20230512_105207.jpg"/>
          <p:cNvPicPr/>
          <p:nvPr/>
        </p:nvPicPr>
        <p:blipFill>
          <a:blip r:embed="rId7" cstate="print"/>
          <a:srcRect l="11113" t="5771"/>
          <a:stretch>
            <a:fillRect/>
          </a:stretch>
        </p:blipFill>
        <p:spPr bwMode="auto">
          <a:xfrm rot="5400000">
            <a:off x="6536545" y="1178703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К 18 мая\IMG_20230512_105316.jpg"/>
          <p:cNvPicPr/>
          <p:nvPr/>
        </p:nvPicPr>
        <p:blipFill>
          <a:blip r:embed="rId8" cstate="print"/>
          <a:srcRect l="9105" r="11543"/>
          <a:stretch>
            <a:fillRect/>
          </a:stretch>
        </p:blipFill>
        <p:spPr bwMode="auto">
          <a:xfrm rot="5400000">
            <a:off x="5021942" y="3836315"/>
            <a:ext cx="2643207" cy="254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971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293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дошкольное образовательное учреждение «Детский сад №7 «Колокольчик» общеразвивающего вида с приоритетным осуществлением деятельности по познавательно-речевому направлению развития детей       «LEGO конструирование и образовательная робототехника как средство развития навыков конструктивной  деятельности и технического творчества»            </vt:lpstr>
      <vt:lpstr>План работы на 2022 – 2023 учебный год по инновационной деятельности «LEGO конструирование и образовательная робототехника как средство развития навыков конструктивной  деятельности и технического творчества» </vt:lpstr>
      <vt:lpstr>Слайд 3</vt:lpstr>
      <vt:lpstr>Слайд 4</vt:lpstr>
      <vt:lpstr>Занятие в кружке  робототехники  «ЭЛЕКТРОНИК» В  LEGO  ЦЕНТРЕ</vt:lpstr>
      <vt:lpstr>     Мастер-класс с воспитателями «Новые виды конструирования как средство для всестороннего развития детей дошкольного возраста в условиях ФГОС. LEGO – конструирование и робототехника»  </vt:lpstr>
      <vt:lpstr> Мастер-класс с воспитателями "Использование робота-пчелы Bee-bot в процессе педагогической деятельности с детьми в ДОУ» </vt:lpstr>
      <vt:lpstr> "Использование робота-пчелы Bee-bot в организованной образовательной деятельности ДОУ» </vt:lpstr>
      <vt:lpstr>  Семинар – практикум «Возможность использования LEGO конструктора в работе специалистов ДОУ» </vt:lpstr>
      <vt:lpstr>   Методический день «Современные подходы в развитии детского технического творчества в дошкольном образовании. Игровые практики в развитии технических и конструктивных умений детей дошкольного возраста.» </vt:lpstr>
      <vt:lpstr>      Работа с родителями по LEGO конструированию и робототехнике       </vt:lpstr>
      <vt:lpstr>Дома  мы тоже играем в LEGO        </vt:lpstr>
      <vt:lpstr> Мастер – классы по образовательная робототехнике    Мастер – класс по образовательной робототехнике для студентов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user</dc:creator>
  <cp:lastModifiedBy>User</cp:lastModifiedBy>
  <cp:revision>186</cp:revision>
  <dcterms:created xsi:type="dcterms:W3CDTF">2019-06-26T04:58:30Z</dcterms:created>
  <dcterms:modified xsi:type="dcterms:W3CDTF">2023-05-18T10:16:41Z</dcterms:modified>
</cp:coreProperties>
</file>